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78" r:id="rId4"/>
    <p:sldId id="258" r:id="rId5"/>
    <p:sldId id="282" r:id="rId6"/>
    <p:sldId id="283" r:id="rId7"/>
    <p:sldId id="284" r:id="rId8"/>
    <p:sldId id="285" r:id="rId9"/>
    <p:sldId id="271" r:id="rId10"/>
    <p:sldId id="272" r:id="rId11"/>
    <p:sldId id="279" r:id="rId12"/>
    <p:sldId id="280" r:id="rId13"/>
    <p:sldId id="287" r:id="rId14"/>
    <p:sldId id="281" r:id="rId15"/>
    <p:sldId id="286" r:id="rId16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3366"/>
    <a:srgbClr val="003399"/>
    <a:srgbClr val="0000FF"/>
    <a:srgbClr val="FF6699"/>
    <a:srgbClr val="DD5555"/>
    <a:srgbClr val="01631B"/>
    <a:srgbClr val="D5A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7940617-84D1-4D6D-9DB6-E1C4BDD52029}" type="datetimeFigureOut">
              <a:rPr lang="ru-RU"/>
              <a:pPr>
                <a:defRPr/>
              </a:pPr>
              <a:t>07.08.2015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A58B58-3B59-4820-8E3F-E6CCAE14D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909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F43CD2-9A5D-49D6-A1B7-B5DCF41E2A6A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latin typeface="Arial" charset="0"/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724400"/>
            <a:ext cx="5029200" cy="44767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2595F-7D46-46E5-94CF-9A201A56EC9D}" type="datetime1">
              <a:rPr lang="ru-RU" smtClean="0"/>
              <a:t>07.08.2015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583F8-C6B4-4D55-8F86-58CF3A0C7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B294A-7E0C-430A-9D1A-B9E3729577C4}" type="datetime1">
              <a:rPr lang="ru-RU" smtClean="0"/>
              <a:t>07.08.2015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80A95-9394-4B75-A808-2FC286793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40213-929E-4130-9413-20881ECEE80F}" type="datetime1">
              <a:rPr lang="ru-RU" smtClean="0"/>
              <a:t>07.08.2015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A9D75-50D4-4314-992D-0AF9120D4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DE8AF-5D50-4EB1-B8E7-9410AFA4A1E4}" type="datetime1">
              <a:rPr lang="ru-RU" smtClean="0"/>
              <a:t>07.08.2015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85FE2-297C-4E6C-8FB5-B65689899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98B2E-2357-4811-9719-79D5B1CA1B6B}" type="datetime1">
              <a:rPr lang="ru-RU" smtClean="0"/>
              <a:t>07.08.2015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8D4E-7D23-4B31-A6FC-C0A0348E9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47C9A-720C-4126-94DC-DDFFE4F7FE6F}" type="datetime1">
              <a:rPr lang="ru-RU" smtClean="0"/>
              <a:t>07.08.2015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ED589-4F51-4842-948D-E9EEC3761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48172-8DF0-4376-933E-1CE92CE56D84}" type="datetime1">
              <a:rPr lang="ru-RU" smtClean="0"/>
              <a:t>07.08.2015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029FD-B45A-4A3D-867A-4AA9B9EDF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0174C-EEA3-4AD7-9647-9EFF79E0858C}" type="datetime1">
              <a:rPr lang="ru-RU" smtClean="0"/>
              <a:t>07.08.2015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569D0-01C5-423A-8186-333590A1B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FF2CE-636A-4BF4-B316-1D7834236CF6}" type="datetime1">
              <a:rPr lang="ru-RU" smtClean="0"/>
              <a:t>07.08.2015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40EA-C8AA-4A4E-A8DE-FD75C223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90FE2-4747-42F3-BDE8-8E01A936D617}" type="datetime1">
              <a:rPr lang="ru-RU" smtClean="0"/>
              <a:t>07.08.2015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FB35B-9485-4148-A2D0-8DE5FC6F7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FC1D-1EEA-49D1-9B49-D97D708567A6}" type="datetime1">
              <a:rPr lang="ru-RU" smtClean="0"/>
              <a:t>07.08.2015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AE39D-E9A8-44C6-95E3-765BEB5B6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EA9F3-932B-4F0B-A02B-D8603581AB10}" type="datetime1">
              <a:rPr lang="ru-RU" smtClean="0"/>
              <a:t>07.08.2015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DA66-7259-44E2-9728-2E6802822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D5A09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E80D27-5881-4617-8E4C-B4A16AF8475E}" type="datetime1">
              <a:rPr lang="ru-RU" smtClean="0"/>
              <a:t>07.08.2015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F2BBA-837E-46B3-93A3-81E5DE1CC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5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EBezprozvannaja.ZDRAVNSK\Desktop\презент по мол. железе\0_88444_f877b821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016" y="764704"/>
            <a:ext cx="7772400" cy="2334121"/>
          </a:xfrm>
        </p:spPr>
        <p:txBody>
          <a:bodyPr>
            <a:normAutofit fontScale="90000"/>
          </a:bodyPr>
          <a:lstStyle/>
          <a:p>
            <a:r>
              <a:rPr lang="en-US" sz="67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MAMAVIT</a:t>
            </a:r>
            <a:r>
              <a:rPr lang="ru-RU" sz="6700" b="1" i="1" dirty="0" smtClean="0">
                <a:solidFill>
                  <a:srgbClr val="DD555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67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Комплекс</a:t>
            </a:r>
            <a:r>
              <a:rPr lang="ru-RU" sz="5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5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36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инновационный продукт для профилактики и комплексной терапии мастопатии</a:t>
            </a:r>
            <a:r>
              <a:rPr lang="ru-RU" sz="2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2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ru-RU" sz="2400" b="1" i="1" dirty="0" smtClean="0">
              <a:solidFill>
                <a:srgbClr val="01631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7776864" cy="293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B583F8-C6B4-4D55-8F86-58CF3A0C7D2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229600" cy="93531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3366"/>
                </a:solidFill>
              </a:rPr>
              <a:t>Показатели гормонального статуса </a:t>
            </a:r>
            <a:br>
              <a:rPr lang="ru-RU" sz="2400" b="1" i="1" dirty="0" smtClean="0">
                <a:solidFill>
                  <a:srgbClr val="003366"/>
                </a:solidFill>
              </a:rPr>
            </a:br>
            <a:r>
              <a:rPr lang="ru-RU" sz="2400" b="1" i="1" dirty="0" smtClean="0">
                <a:solidFill>
                  <a:srgbClr val="003366"/>
                </a:solidFill>
              </a:rPr>
              <a:t>после курсового применения </a:t>
            </a:r>
            <a:r>
              <a:rPr lang="ru-RU" sz="2400" b="1" i="1" dirty="0" err="1" smtClean="0">
                <a:solidFill>
                  <a:srgbClr val="003366"/>
                </a:solidFill>
              </a:rPr>
              <a:t>Мамавит</a:t>
            </a:r>
            <a:r>
              <a:rPr lang="ru-RU" sz="2400" b="1" i="1" dirty="0" smtClean="0">
                <a:solidFill>
                  <a:srgbClr val="003366"/>
                </a:solidFill>
              </a:rPr>
              <a:t>-комплекса</a:t>
            </a:r>
          </a:p>
        </p:txBody>
      </p:sp>
      <p:graphicFrame>
        <p:nvGraphicFramePr>
          <p:cNvPr id="34865" name="Group 4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027856"/>
              </p:ext>
            </p:extLst>
          </p:nvPr>
        </p:nvGraphicFramePr>
        <p:xfrm>
          <a:off x="395536" y="2132856"/>
          <a:ext cx="8496300" cy="4467226"/>
        </p:xfrm>
        <a:graphic>
          <a:graphicData uri="http://schemas.openxmlformats.org/drawingml/2006/table">
            <a:tbl>
              <a:tblPr/>
              <a:tblGrid>
                <a:gridCol w="2146300"/>
                <a:gridCol w="1814513"/>
                <a:gridCol w="1511300"/>
                <a:gridCol w="1455737"/>
                <a:gridCol w="1568450"/>
              </a:tblGrid>
              <a:tr h="1192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лечения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 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лечения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99">
                        <a:alpha val="1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СИ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АКТГ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(↑)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±3,15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±3,05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99">
                        <a:alpha val="1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10-60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Пг/мл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кортизол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765(↑)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±15,25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±15,35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99">
                        <a:alpha val="1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150-650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Нмоль/л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ТТГ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±1,05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±1,01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99">
                        <a:alpha val="1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0,23-3,4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мЕд/л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0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S-S-связывающий глобулин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45,0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±5,18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±4,60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99">
                        <a:alpha val="1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26,0-110,0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Нмоль/л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пролактин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885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±10,15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±10,10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99">
                        <a:alpha val="1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80-725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Нмоль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6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28575"/>
            <a:ext cx="2054226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575048" y="582613"/>
            <a:ext cx="8568952" cy="73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</a:pPr>
            <a:r>
              <a:rPr lang="ru-RU" altLang="ru-RU" sz="3200" b="1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1631B"/>
                </a:solidFill>
                <a:latin typeface="+mj-lt"/>
                <a:cs typeface="Times New Roman" pitchFamily="18" charset="0"/>
              </a:rPr>
              <a:t>Результаты биохимических </a:t>
            </a:r>
            <a:r>
              <a:rPr lang="ru-RU" altLang="ru-RU" sz="3200" b="1" dirty="0" smtClean="0">
                <a:solidFill>
                  <a:srgbClr val="01631B"/>
                </a:solidFill>
                <a:latin typeface="+mj-lt"/>
                <a:cs typeface="Times New Roman" pitchFamily="18" charset="0"/>
              </a:rPr>
              <a:t>исследований</a:t>
            </a:r>
            <a:endParaRPr lang="ru-RU" altLang="ru-RU" sz="3200" b="1" dirty="0">
              <a:solidFill>
                <a:srgbClr val="01631B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D8D4E-7D23-4B31-A6FC-C0A0348E964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539552" y="460327"/>
            <a:ext cx="827261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</a:pPr>
            <a:r>
              <a:rPr lang="ru-RU" altLang="ru-RU" sz="3600" b="1" i="1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1631B"/>
                </a:solidFill>
                <a:latin typeface="+mj-lt"/>
                <a:cs typeface="Times New Roman" pitchFamily="18" charset="0"/>
              </a:rPr>
              <a:t>Результаты биохимических </a:t>
            </a:r>
            <a:r>
              <a:rPr lang="ru-RU" altLang="ru-RU" sz="3200" b="1" dirty="0" smtClean="0">
                <a:solidFill>
                  <a:srgbClr val="01631B"/>
                </a:solidFill>
                <a:latin typeface="+mj-lt"/>
                <a:cs typeface="Times New Roman" pitchFamily="18" charset="0"/>
              </a:rPr>
              <a:t>исследований</a:t>
            </a:r>
            <a:endParaRPr lang="ru-RU" altLang="ru-RU" sz="3200" b="1" dirty="0">
              <a:solidFill>
                <a:srgbClr val="01631B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22243" name="Rectangle 3"/>
          <p:cNvSpPr>
            <a:spLocks noChangeArrowheads="1"/>
          </p:cNvSpPr>
          <p:nvPr/>
        </p:nvSpPr>
        <p:spPr bwMode="auto">
          <a:xfrm>
            <a:off x="228600" y="1295400"/>
            <a:ext cx="6629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endParaRPr lang="ru-RU" altLang="ru-RU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13" name="Picture 4" descr="лог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77788"/>
            <a:ext cx="20574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310" name="Object 22"/>
          <p:cNvGraphicFramePr>
            <a:graphicFrameLocks noGrp="1" noChangeAspect="1"/>
          </p:cNvGraphicFramePr>
          <p:nvPr>
            <p:ph/>
          </p:nvPr>
        </p:nvGraphicFramePr>
        <p:xfrm>
          <a:off x="755650" y="1484313"/>
          <a:ext cx="7854950" cy="524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Диаграмма" r:id="rId4" imgW="6096000" imgH="4067251" progId="MSGraph.Chart.8">
                  <p:embed followColorScheme="full"/>
                </p:oleObj>
              </mc:Choice>
              <mc:Fallback>
                <p:oleObj name="Диаграмма" r:id="rId4" imgW="6096000" imgH="4067251" progId="MSGraph.Chart.8">
                  <p:embed followColorScheme="full"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84313"/>
                        <a:ext cx="7854950" cy="52403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2830033" y="1492250"/>
            <a:ext cx="6096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rgbClr val="C40000"/>
                </a:solidFill>
                <a:cs typeface="Times New Roman" pitchFamily="18" charset="0"/>
              </a:rPr>
              <a:t>2ОНЕ1 (</a:t>
            </a:r>
            <a:r>
              <a:rPr lang="ru-RU" altLang="ru-RU" sz="2600" dirty="0" err="1">
                <a:solidFill>
                  <a:srgbClr val="C40000"/>
                </a:solidFill>
                <a:cs typeface="Times New Roman" pitchFamily="18" charset="0"/>
              </a:rPr>
              <a:t>нг</a:t>
            </a:r>
            <a:r>
              <a:rPr lang="ru-RU" altLang="ru-RU" sz="2600" dirty="0">
                <a:solidFill>
                  <a:srgbClr val="C40000"/>
                </a:solidFill>
                <a:cs typeface="Times New Roman" pitchFamily="18" charset="0"/>
              </a:rPr>
              <a:t>/мл)</a:t>
            </a:r>
            <a:r>
              <a:rPr lang="ru-RU" altLang="ru-RU" sz="2600" dirty="0">
                <a:solidFill>
                  <a:srgbClr val="C40000"/>
                </a:solidFill>
                <a:cs typeface="Arial" charset="0"/>
              </a:rPr>
              <a:t> - </a:t>
            </a:r>
            <a:r>
              <a:rPr lang="ru-RU" altLang="ru-RU" dirty="0">
                <a:cs typeface="Arial" charset="0"/>
              </a:rPr>
              <a:t>«хороший» </a:t>
            </a:r>
            <a:r>
              <a:rPr lang="ru-RU" altLang="ru-RU" dirty="0" err="1">
                <a:cs typeface="Arial" charset="0"/>
              </a:rPr>
              <a:t>гидроксиэстрон</a:t>
            </a:r>
            <a:endParaRPr lang="ru-RU" altLang="ru-RU" dirty="0">
              <a:cs typeface="Arial" charset="0"/>
            </a:endParaRPr>
          </a:p>
        </p:txBody>
      </p:sp>
      <p:sp>
        <p:nvSpPr>
          <p:cNvPr id="12315" name="Text Box 7"/>
          <p:cNvSpPr txBox="1">
            <a:spLocks noChangeArrowheads="1"/>
          </p:cNvSpPr>
          <p:nvPr/>
        </p:nvSpPr>
        <p:spPr bwMode="auto">
          <a:xfrm>
            <a:off x="2775098" y="2133600"/>
            <a:ext cx="6553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rgbClr val="0000CC"/>
                </a:solidFill>
                <a:cs typeface="Times New Roman" pitchFamily="18" charset="0"/>
              </a:rPr>
              <a:t>16</a:t>
            </a:r>
            <a:r>
              <a:rPr lang="el-GR" altLang="ru-RU" sz="2600" dirty="0">
                <a:solidFill>
                  <a:srgbClr val="0000CC"/>
                </a:solidFill>
                <a:cs typeface="Times New Roman" pitchFamily="18" charset="0"/>
              </a:rPr>
              <a:t>α</a:t>
            </a:r>
            <a:r>
              <a:rPr lang="ru-RU" altLang="ru-RU" sz="2600" dirty="0">
                <a:solidFill>
                  <a:srgbClr val="0000CC"/>
                </a:solidFill>
                <a:cs typeface="Times New Roman" pitchFamily="18" charset="0"/>
              </a:rPr>
              <a:t>ОНЕ1 (</a:t>
            </a:r>
            <a:r>
              <a:rPr lang="ru-RU" altLang="ru-RU" sz="2600" dirty="0" err="1">
                <a:solidFill>
                  <a:srgbClr val="0000CC"/>
                </a:solidFill>
                <a:cs typeface="Times New Roman" pitchFamily="18" charset="0"/>
              </a:rPr>
              <a:t>нг</a:t>
            </a:r>
            <a:r>
              <a:rPr lang="ru-RU" altLang="ru-RU" sz="2600" dirty="0">
                <a:solidFill>
                  <a:srgbClr val="0000CC"/>
                </a:solidFill>
                <a:cs typeface="Times New Roman" pitchFamily="18" charset="0"/>
              </a:rPr>
              <a:t>/мл) - </a:t>
            </a:r>
            <a:r>
              <a:rPr lang="ru-RU" altLang="ru-RU" dirty="0">
                <a:cs typeface="Arial" charset="0"/>
              </a:rPr>
              <a:t>«плохой» </a:t>
            </a:r>
            <a:r>
              <a:rPr lang="ru-RU" altLang="ru-RU" dirty="0" err="1">
                <a:cs typeface="Arial" charset="0"/>
              </a:rPr>
              <a:t>гидроксиэстрон</a:t>
            </a:r>
            <a:endParaRPr lang="ru-RU" altLang="ru-RU" dirty="0">
              <a:cs typeface="Arial" charset="0"/>
            </a:endParaRPr>
          </a:p>
        </p:txBody>
      </p:sp>
      <p:sp>
        <p:nvSpPr>
          <p:cNvPr id="12316" name="Rectangle 8"/>
          <p:cNvSpPr>
            <a:spLocks noChangeArrowheads="1"/>
          </p:cNvSpPr>
          <p:nvPr/>
        </p:nvSpPr>
        <p:spPr bwMode="auto">
          <a:xfrm>
            <a:off x="2270938" y="1584325"/>
            <a:ext cx="381000" cy="304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2600">
              <a:cs typeface="Arial" charset="0"/>
            </a:endParaRPr>
          </a:p>
        </p:txBody>
      </p:sp>
      <p:sp>
        <p:nvSpPr>
          <p:cNvPr id="12317" name="Rectangle 9"/>
          <p:cNvSpPr>
            <a:spLocks noChangeArrowheads="1"/>
          </p:cNvSpPr>
          <p:nvPr/>
        </p:nvSpPr>
        <p:spPr bwMode="auto">
          <a:xfrm>
            <a:off x="2286000" y="2225675"/>
            <a:ext cx="381000" cy="304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 sz="2600">
              <a:cs typeface="Arial" charset="0"/>
            </a:endParaRPr>
          </a:p>
        </p:txBody>
      </p:sp>
      <p:sp>
        <p:nvSpPr>
          <p:cNvPr id="12318" name="WordArt 10"/>
          <p:cNvSpPr>
            <a:spLocks noChangeArrowheads="1" noChangeShapeType="1" noTextEdit="1"/>
          </p:cNvSpPr>
          <p:nvPr/>
        </p:nvSpPr>
        <p:spPr bwMode="auto">
          <a:xfrm>
            <a:off x="2372908" y="3919537"/>
            <a:ext cx="457200" cy="219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8,15</a:t>
            </a:r>
          </a:p>
        </p:txBody>
      </p:sp>
      <p:sp>
        <p:nvSpPr>
          <p:cNvPr id="12319" name="WordArt 11"/>
          <p:cNvSpPr>
            <a:spLocks noChangeArrowheads="1" noChangeShapeType="1" noTextEdit="1"/>
          </p:cNvSpPr>
          <p:nvPr/>
        </p:nvSpPr>
        <p:spPr bwMode="auto">
          <a:xfrm>
            <a:off x="5900176" y="2853070"/>
            <a:ext cx="457200" cy="219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13,63</a:t>
            </a:r>
          </a:p>
        </p:txBody>
      </p:sp>
      <p:sp>
        <p:nvSpPr>
          <p:cNvPr id="12320" name="WordArt 12"/>
          <p:cNvSpPr>
            <a:spLocks noChangeArrowheads="1" noChangeShapeType="1" noTextEdit="1"/>
          </p:cNvSpPr>
          <p:nvPr/>
        </p:nvSpPr>
        <p:spPr bwMode="auto">
          <a:xfrm>
            <a:off x="3501656" y="4138612"/>
            <a:ext cx="304800" cy="219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7,1</a:t>
            </a:r>
          </a:p>
        </p:txBody>
      </p:sp>
      <p:sp>
        <p:nvSpPr>
          <p:cNvPr id="12321" name="WordArt 13"/>
          <p:cNvSpPr>
            <a:spLocks noChangeArrowheads="1" noChangeShapeType="1" noTextEdit="1"/>
          </p:cNvSpPr>
          <p:nvPr/>
        </p:nvSpPr>
        <p:spPr bwMode="auto">
          <a:xfrm>
            <a:off x="6999767" y="4605337"/>
            <a:ext cx="304800" cy="219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5,8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85FE2-297C-4E6C-8FB5-B65689899F8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2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3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60338"/>
            <a:ext cx="5241379" cy="663153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визуальных наблюдений врачей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5" y="908720"/>
            <a:ext cx="8713788" cy="4857750"/>
          </a:xfrm>
        </p:spPr>
        <p:txBody>
          <a:bodyPr rtlCol="0">
            <a:normAutofit fontScale="92500"/>
          </a:bodyPr>
          <a:lstStyle/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Прекращение жалоб на боли было отмечено у 75% пациенток. Различное по степени облегчение болевых ощущений отметили 80% женщин. Выделения из сосков отмечались у 22,5% обследуемых женщин до лечения. После лечения у 88,8% они прекратились.</a:t>
            </a: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Объективно  учитывалось уменьшение количества уплотнений (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пальпаторно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количество кист (по данным ультразвукового исследования). Объективные признаки мастопатии отсутствовали у 80% всех пациенток после лечения. </a:t>
            </a: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Отмечено повышение адаптационных резервов организма.</a:t>
            </a:r>
          </a:p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иммунного статуса, а именно Т-клеточного и гуморального звена, значительно улучшились.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44450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D8D4E-7D23-4B31-A6FC-C0A0348E964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5" name="AutoShape 2" descr="&amp;Kcy;&amp;acy;&amp;rcy;&amp;tcy;&amp;icy;&amp;ncy;&amp;kcy;&amp;icy; &amp;pcy;&amp;ocy; &amp;zcy;&amp;acy;&amp;pcy;&amp;rcy;&amp;ocy;&amp;scy;&amp;ucy; &amp;mcy;&amp;acy;&amp;scy;&amp;tcy;&amp;ocy;&amp;pcy;&amp;acy;&amp;tcy;&amp;icy;&amp;yacy; &amp;vcy;&amp;ycy;&amp;lcy;&amp;iecy;&amp;chcy;&amp;icy;&amp;lcy;&amp;acy;&amp;scy;&amp;soft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589240"/>
            <a:ext cx="1656184" cy="110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8229600" cy="143103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РЕКОМЕНДУЕМАЯ СХЕМА ПРИМЕНЕНИЯ ДЛЯ ПРОФИЛАКТИКИ </a:t>
            </a:r>
            <a:br>
              <a:rPr lang="ru-RU" sz="2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КОМПЛЕКСНОЙ ТЕРАПИИ </a:t>
            </a:r>
            <a:r>
              <a:rPr lang="ru-RU" sz="2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МАСТОПАТИИ</a:t>
            </a:r>
            <a:endParaRPr lang="ru-RU" sz="2400" b="1" i="1" dirty="0">
              <a:solidFill>
                <a:srgbClr val="DD55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190228"/>
              </p:ext>
            </p:extLst>
          </p:nvPr>
        </p:nvGraphicFramePr>
        <p:xfrm>
          <a:off x="323528" y="1772816"/>
          <a:ext cx="8568951" cy="4766236"/>
        </p:xfrm>
        <a:graphic>
          <a:graphicData uri="http://schemas.openxmlformats.org/drawingml/2006/table">
            <a:tbl>
              <a:tblPr/>
              <a:tblGrid>
                <a:gridCol w="2880320"/>
                <a:gridCol w="2304256"/>
                <a:gridCol w="3384375"/>
              </a:tblGrid>
              <a:tr h="706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cap="small" dirty="0">
                          <a:effectLst/>
                          <a:latin typeface="Times New Roman"/>
                          <a:ea typeface="Times New Roman"/>
                        </a:rPr>
                        <a:t>Средство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cap="small" dirty="0">
                          <a:effectLst/>
                          <a:latin typeface="Times New Roman"/>
                          <a:ea typeface="Times New Roman"/>
                        </a:rPr>
                        <a:t>Длительность приема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cap="small">
                          <a:effectLst/>
                          <a:latin typeface="Times New Roman"/>
                          <a:ea typeface="Times New Roman"/>
                        </a:rPr>
                        <a:t>Схема приема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815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cap="all" dirty="0" err="1">
                          <a:effectLst/>
                          <a:latin typeface="Times New Roman"/>
                          <a:ea typeface="Times New Roman"/>
                        </a:rPr>
                        <a:t>Токсидонт</a:t>
                      </a:r>
                      <a:r>
                        <a:rPr lang="ru-RU" sz="2000" b="1" cap="all" dirty="0">
                          <a:effectLst/>
                          <a:latin typeface="Times New Roman"/>
                          <a:ea typeface="Times New Roman"/>
                        </a:rPr>
                        <a:t>-май 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(экстракт корня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лопуха)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kern="1200" cap="all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 НЕДЕЛИ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3 курса в год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40080" indent="-640080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640080" algn="l"/>
                          <a:tab pos="215900" algn="l"/>
                        </a:tabLst>
                      </a:pPr>
                      <a:r>
                        <a:rPr lang="ru-RU" sz="2000" b="1" i="0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 </a:t>
                      </a:r>
                      <a:r>
                        <a:rPr lang="ru-RU" sz="2000" b="1" i="0" dirty="0" smtClean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По </a:t>
                      </a:r>
                      <a:r>
                        <a:rPr lang="ru-RU" sz="2000" b="1" i="0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1 ч. л. </a:t>
                      </a:r>
                      <a:r>
                        <a:rPr lang="ru-RU" sz="2000" b="1" i="0" dirty="0" smtClean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 </a:t>
                      </a:r>
                      <a:r>
                        <a:rPr lang="ru-RU" sz="2000" b="1" i="0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3 раза в </a:t>
                      </a:r>
                      <a:r>
                        <a:rPr lang="ru-RU" sz="2000" b="1" i="0" dirty="0" smtClean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день, </a:t>
                      </a:r>
                      <a:endParaRPr lang="ru-RU" sz="2000" b="1" i="1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  <a:p>
                      <a:pPr marL="640080" indent="-640080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640080" algn="l"/>
                          <a:tab pos="215900" algn="l"/>
                        </a:tabLst>
                      </a:pPr>
                      <a:r>
                        <a:rPr lang="ru-RU" sz="2000" b="1" i="0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растворив в 100 мл воды</a:t>
                      </a:r>
                      <a:endParaRPr lang="ru-RU" sz="2000" b="1" i="1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67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kern="1200" cap="all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Семена лопуха (капсулы)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ru-RU" sz="2000" b="1" kern="1200" cap="all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kern="1200" cap="all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 НЕДЕЛИ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3 курса в год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По 3 капсулы 3 раза в день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6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Гель </a:t>
                      </a:r>
                      <a:r>
                        <a:rPr lang="ru-RU" sz="2000" b="1" cap="all" dirty="0" err="1">
                          <a:effectLst/>
                          <a:latin typeface="Times New Roman"/>
                          <a:ea typeface="Times New Roman"/>
                        </a:rPr>
                        <a:t>Мамавит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kern="1200" cap="all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 НЕДЕЛИ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3 курса в год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Местно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, на область молочных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желез, 2 раза в 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день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6718">
                <a:tc>
                  <a:txBody>
                    <a:bodyPr/>
                    <a:lstStyle/>
                    <a:p>
                      <a:pPr marL="640080" indent="-640080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640080" algn="l"/>
                          <a:tab pos="215900" algn="l"/>
                        </a:tabLst>
                      </a:pPr>
                      <a:r>
                        <a:rPr lang="ru-RU" sz="2000" b="1" i="0" cap="all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Венорм</a:t>
                      </a:r>
                      <a:r>
                        <a:rPr lang="ru-RU" sz="2000" b="1" i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 (гранулы)</a:t>
                      </a:r>
                      <a:endParaRPr lang="ru-RU" sz="2000" b="1" i="1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b="1" kern="1200" cap="all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 НЕДЕЛИ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3 курса в год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40080" indent="-640080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640080" algn="l"/>
                          <a:tab pos="215900" algn="l"/>
                        </a:tabLst>
                      </a:pPr>
                      <a:r>
                        <a:rPr lang="ru-RU" sz="2000" b="1" i="0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По 1 ч. л. </a:t>
                      </a:r>
                      <a:r>
                        <a:rPr lang="ru-RU" sz="2000" b="1" i="0" dirty="0" smtClean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3 </a:t>
                      </a:r>
                      <a:r>
                        <a:rPr lang="ru-RU" sz="2000" b="1" i="0" dirty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раза в </a:t>
                      </a:r>
                      <a:r>
                        <a:rPr lang="ru-RU" sz="2000" b="1" i="0" dirty="0" smtClean="0">
                          <a:effectLst/>
                          <a:latin typeface="Times New Roman"/>
                          <a:ea typeface="Times"/>
                          <a:cs typeface="Times New Roman"/>
                        </a:rPr>
                        <a:t>день </a:t>
                      </a:r>
                      <a:endParaRPr lang="ru-RU" sz="2000" b="1" i="1" dirty="0">
                        <a:effectLst/>
                        <a:latin typeface="Times New Roman"/>
                        <a:ea typeface="Times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0542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4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254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b="1" dirty="0">
              <a:solidFill>
                <a:srgbClr val="0163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92076"/>
            <a:ext cx="6635080" cy="273551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MAMAVIT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быть с успехом использован в гинекологической практике для лечения доброкачественных пролиферативных процессов в женской репродуктивной системе, а именно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дисгормональной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дисплазии молочных желёз.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6513"/>
            <a:ext cx="20542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D8D4E-7D23-4B31-A6FC-C0A0348E964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6" name="Рисунок 5" descr="C:\Users\Alex\AppData\Local\Microsoft\Windows\Temporary Internet Files\Content.Word\Page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836711"/>
            <a:ext cx="1856105" cy="3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4149080"/>
            <a:ext cx="833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576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MAMAVIT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достоверно влияет на уменьшение агрессивного метаболита </a:t>
            </a: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16α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ОНЕ1 16</a:t>
            </a:r>
            <a:r>
              <a:rPr lang="el-G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гидроксиэстрона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провоцирующего развитие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дисгормональной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дисплазии молочной железы.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4000" b="1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66610" y="2852936"/>
            <a:ext cx="6010779" cy="151216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Будьте здоровы и счастливы!</a:t>
            </a:r>
            <a:endParaRPr lang="ru-RU" sz="6000" b="1" i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860032" y="5517232"/>
            <a:ext cx="405313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 Биолит</a:t>
            </a:r>
            <a:endParaRPr lang="ru-RU" sz="4800" b="1" i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7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Мастопатия</a:t>
            </a:r>
            <a:endParaRPr lang="ru-RU" sz="5400" b="1" i="1" dirty="0">
              <a:solidFill>
                <a:srgbClr val="0163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125538"/>
            <a:ext cx="8434388" cy="2807518"/>
          </a:xfrm>
        </p:spPr>
        <p:txBody>
          <a:bodyPr>
            <a:normAutofit/>
          </a:bodyPr>
          <a:lstStyle/>
          <a:p>
            <a:pPr marL="0" indent="0" algn="ctr">
              <a:buFont typeface="Arial" charset="0"/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17375E"/>
                </a:solidFill>
              </a:rPr>
              <a:t>самое распространенное в мире заболевание, которому подвержена молочная железа. Мастопатия не проходит само по себе и связана напрямую  с онкологическим заболеванием груди</a:t>
            </a:r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4450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ages.aif.ru/000/138/2ceea681c8da0a2c82a03513f6ef105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3456384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D8D4E-7D23-4B31-A6FC-C0A0348E964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4025" y="981075"/>
            <a:ext cx="8235950" cy="4322763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причиной мастопатии является накопление в организме свободных метаболитов </a:t>
            </a:r>
            <a:r>
              <a:rPr lang="ru-RU" altLang="ru-RU" sz="2400" b="1" dirty="0" err="1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эстрадиола</a:t>
            </a:r>
            <a:r>
              <a:rPr lang="ru-RU" altLang="ru-RU" sz="24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сторону увеличения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042988" y="44450"/>
            <a:ext cx="7777162" cy="9366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altLang="ru-RU" sz="3200" b="1" i="1" dirty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Ученые доказали….</a:t>
            </a:r>
            <a:r>
              <a:rPr lang="ru-RU" altLang="ru-RU" sz="3200" b="1" dirty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ru-RU" altLang="ru-RU" sz="4400" dirty="0">
                <a:solidFill>
                  <a:srgbClr val="006600"/>
                </a:solidFill>
                <a:latin typeface="Times New Roman" pitchFamily="18" charset="0"/>
                <a:cs typeface="Arial" charset="0"/>
              </a:rPr>
              <a:t> </a:t>
            </a:r>
            <a:endParaRPr lang="ru-RU" altLang="ru-RU" sz="4400" b="1" dirty="0">
              <a:solidFill>
                <a:srgbClr val="0066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7932" y="3140075"/>
            <a:ext cx="3657600" cy="6873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C40000"/>
                </a:solidFill>
                <a:cs typeface="Times New Roman" pitchFamily="18" charset="0"/>
              </a:rPr>
              <a:t>2-ОНЕ1</a:t>
            </a:r>
            <a:r>
              <a:rPr lang="ru-RU" altLang="ru-RU" dirty="0">
                <a:solidFill>
                  <a:srgbClr val="C40000"/>
                </a:solidFill>
              </a:rPr>
              <a:t> </a:t>
            </a:r>
          </a:p>
          <a:p>
            <a:pPr algn="ctr" eaLnBrk="1" fontAlgn="auto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2-гидроксиэстрона</a:t>
            </a:r>
            <a:r>
              <a:rPr lang="ru-RU" altLang="ru-RU" dirty="0"/>
              <a:t>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724400" y="3124200"/>
            <a:ext cx="4419600" cy="719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b="1" dirty="0">
                <a:solidFill>
                  <a:srgbClr val="0000FF"/>
                </a:solidFill>
                <a:cs typeface="Times New Roman" pitchFamily="18" charset="0"/>
              </a:rPr>
              <a:t>16</a:t>
            </a:r>
            <a:r>
              <a:rPr lang="el-GR" altLang="ru-RU" b="1" dirty="0">
                <a:solidFill>
                  <a:srgbClr val="0000FF"/>
                </a:solidFill>
                <a:cs typeface="Times New Roman" pitchFamily="18" charset="0"/>
              </a:rPr>
              <a:t>α</a:t>
            </a:r>
            <a:r>
              <a:rPr lang="el-GR" altLang="ru-RU" b="1" baseline="300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00FF"/>
                </a:solidFill>
                <a:cs typeface="Times New Roman" pitchFamily="18" charset="0"/>
              </a:rPr>
              <a:t>ОНЕ1</a:t>
            </a:r>
            <a:r>
              <a:rPr lang="ru-RU" altLang="ru-RU" dirty="0"/>
              <a:t> </a:t>
            </a:r>
          </a:p>
          <a:p>
            <a:pPr algn="ctr" eaLnBrk="1" fontAlgn="auto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16</a:t>
            </a:r>
            <a:r>
              <a:rPr lang="el-GR" alt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α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-</a:t>
            </a:r>
            <a:r>
              <a:rPr lang="ru-RU" altLang="ru-RU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гидроксиэстрона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4343577" y="2286000"/>
            <a:ext cx="1447800" cy="723900"/>
          </a:xfrm>
          <a:prstGeom prst="line">
            <a:avLst/>
          </a:prstGeom>
          <a:ln w="88900">
            <a:solidFill>
              <a:srgbClr val="0000FF"/>
            </a:solidFill>
            <a:headEnd/>
            <a:tailEnd type="triangl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762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121020" y="3814727"/>
            <a:ext cx="3984625" cy="2308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«канцероген», ключевой «агрессивный» метаболит, влияющий на механизмы пролиферации в органах, содержащих </a:t>
            </a:r>
            <a:r>
              <a:rPr lang="ru-RU" altLang="ru-RU" sz="24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эстрогеновые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рецепторы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755576" y="3843338"/>
            <a:ext cx="3505200" cy="2308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«умеренный» метаболит, влияет на механизмы регуляции </a:t>
            </a:r>
            <a:r>
              <a:rPr lang="ru-RU" altLang="ru-RU" sz="2400" dirty="0" err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апоптоза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(генетически запрограммированная гибель клеток)</a:t>
            </a:r>
            <a:r>
              <a:rPr lang="ru-RU" alt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74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3275856" y="2301510"/>
            <a:ext cx="1088504" cy="723900"/>
          </a:xfrm>
          <a:prstGeom prst="line">
            <a:avLst/>
          </a:prstGeom>
          <a:ln w="63500">
            <a:solidFill>
              <a:srgbClr val="FF0000"/>
            </a:solidFill>
            <a:headEnd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762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D8D4E-7D23-4B31-A6FC-C0A0348E964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215944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ВАЖНО! Чем раньше начато профилактика и лечение, тем больше шансов остановить болезнь!</a:t>
            </a:r>
            <a:r>
              <a:rPr lang="ru-RU" sz="4000" b="1" dirty="0" smtClean="0">
                <a:solidFill>
                  <a:srgbClr val="DD5555"/>
                </a:solidFill>
              </a:rPr>
              <a:t/>
            </a:r>
            <a:br>
              <a:rPr lang="ru-RU" sz="4000" b="1" dirty="0" smtClean="0">
                <a:solidFill>
                  <a:srgbClr val="DD5555"/>
                </a:solidFill>
              </a:rPr>
            </a:br>
            <a:endParaRPr lang="ru-RU" sz="4000" b="1" dirty="0" smtClean="0">
              <a:solidFill>
                <a:srgbClr val="DD5555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08" y="2780928"/>
            <a:ext cx="3168352" cy="363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D8D4E-7D23-4B31-A6FC-C0A0348E964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3317" name="Picture 5" descr="http://mastitis.ru/wp-content/uploads/2014/04/Chem-opasna-mastopati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3936753" cy="26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277019"/>
            <a:ext cx="8229600" cy="34266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профилактики и лечении мастопатии существует ограниченный набор средств, в основном в России- это скальпель хирурга </a:t>
            </a:r>
            <a:endParaRPr lang="ru-RU" b="1" dirty="0" smtClean="0">
              <a:solidFill>
                <a:srgbClr val="DD5555"/>
              </a:solidFill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FB35B-9485-4148-A2D0-8DE5FC6F7C2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5362" name="Picture 2" descr="http://medside.ru/wp-content/uploads/2012/04/mastopatiya-grudi-lec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4"/>
            <a:ext cx="3960440" cy="282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764704"/>
            <a:ext cx="8229600" cy="25781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Лекарственные препараты, в основном растительного происхождения, немногочисленны и не обладают стойким эффектом после их отмены</a:t>
            </a:r>
            <a:endParaRPr lang="ru-RU" b="1" dirty="0" smtClean="0">
              <a:solidFill>
                <a:srgbClr val="DD5555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FB35B-9485-4148-A2D0-8DE5FC6F7C2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9458" name="Picture 2" descr="http://womanology.ru/wp-content/uploads/2014/12/%D0%A2%D0%B5%D0%BC%D0%B0-%D0%9C%D0%B0%D1%81%D1%82%D0%BE%D0%BF%D0%B0%D1%82%D0%B8%D1%8F_%D0%9F%D1%80%D0%B5%D0%BF%D0%B0%D1%80%D0%B0%D1%82%D1%8B-%D0%BF%D1%80%D0%B8-%D1%84%D0%B8%D0%B1%D1%80%D0%BE%D0%B7%D0%BD%D0%BE-%D0%BA%D0%B8%D1%81%D1%82%D0%BE%D0%B7%D0%BD%D0%BE%D0%B9-%D0%BC%D0%B0%D1%81%D1%82%D0%BE%D0%BF%D0%B0%D1%82%D0%B8%D0%B8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15929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oman-id.ru/images/feedgator/daily/2014/03/26/3_4e69ed4a1c0d4b9617149ca47bdf8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592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2748" y="410634"/>
            <a:ext cx="8569325" cy="359504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Цель нашей работы –создание негормонального средства природного происхождения с доказанной эффективностью в комплексном лечение мастопатии</a:t>
            </a:r>
            <a:endParaRPr lang="ru-RU" sz="4000" b="1" dirty="0" smtClean="0">
              <a:solidFill>
                <a:srgbClr val="DD5555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FB35B-9485-4148-A2D0-8DE5FC6F7C2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10034"/>
            <a:ext cx="5119110" cy="279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://sandra-yurchuk.ru/wp-content/uploads/2015/03/600x401_0_9b4be38ce9a789f20638565b916833ab@800x534_0x59f91261_976289645139418632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64" y="5635076"/>
            <a:ext cx="1596854" cy="10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521320" y="548680"/>
            <a:ext cx="7342311" cy="936104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DD555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MAMAVIT</a:t>
            </a:r>
            <a:r>
              <a:rPr lang="ru-RU" sz="32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комплекс</a:t>
            </a:r>
            <a:r>
              <a:rPr lang="en-US" sz="32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инновационная разработка компании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4294967295"/>
          </p:nvPr>
        </p:nvSpPr>
        <p:spPr>
          <a:xfrm>
            <a:off x="222868" y="1747778"/>
            <a:ext cx="8640763" cy="241210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ru-RU" sz="2400" b="1" u="sng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 комплекса</a:t>
            </a:r>
            <a:r>
              <a:rPr lang="ru-RU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ru-RU" sz="2800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Венорм</a:t>
            </a:r>
            <a:endParaRPr lang="ru-RU" sz="2800" i="1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ru-RU" sz="2800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Токсидонт</a:t>
            </a:r>
            <a:r>
              <a:rPr lang="ru-RU" sz="2800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-май</a:t>
            </a:r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ru-RU" sz="2800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Семена лопуха </a:t>
            </a:r>
          </a:p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ru-RU" sz="2800" i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Мамавит</a:t>
            </a:r>
            <a:r>
              <a:rPr lang="ru-RU" sz="2800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-гель </a:t>
            </a:r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20542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FB35B-9485-4148-A2D0-8DE5FC6F7C2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16386" name="Picture 2" descr="http://propionix.ru/d/672350/d/%D0%B0%D1%81%D0%BF%D0%B0%D1%80%D0%B0%D0%B3%D0%B8%D0%BD%D0%BE%D0%B2%D0%B0%D1%8F_%D0%BA%D0%B8%D1%81%D0%BB%D0%BE%D1%82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72" y="2132856"/>
            <a:ext cx="1944216" cy="16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88768" y="2132856"/>
            <a:ext cx="348753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90000"/>
              </a:lnSpc>
              <a:buFont typeface="Arial" charset="0"/>
              <a:buNone/>
            </a:pPr>
            <a:r>
              <a:rPr lang="ru-RU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содержат 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впервые </a:t>
            </a:r>
            <a:r>
              <a:rPr lang="ru-RU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обнаруженный в экстракте лопуха </a:t>
            </a:r>
            <a:r>
              <a:rPr lang="ru-RU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аспарагин</a:t>
            </a:r>
            <a:r>
              <a:rPr lang="ru-RU" sz="20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обладающий мощным рассасывающим и противоопухолевым действием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6208" y="4365104"/>
            <a:ext cx="849742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90000"/>
              </a:lnSpc>
              <a:spcAft>
                <a:spcPts val="600"/>
              </a:spcAft>
              <a:buNone/>
            </a:pPr>
            <a:r>
              <a:rPr lang="ru-RU" sz="2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Патент </a:t>
            </a:r>
            <a:r>
              <a:rPr lang="ru-RU" sz="2800" dirty="0">
                <a:solidFill>
                  <a:srgbClr val="003366"/>
                </a:solidFill>
              </a:rPr>
              <a:t>РФ № </a:t>
            </a:r>
            <a:r>
              <a:rPr lang="ru-RU" sz="2800" dirty="0" smtClean="0">
                <a:solidFill>
                  <a:srgbClr val="003366"/>
                </a:solidFill>
              </a:rPr>
              <a:t>2296578</a:t>
            </a:r>
          </a:p>
          <a:p>
            <a:pPr marL="0" indent="0" algn="just">
              <a:lnSpc>
                <a:spcPct val="90000"/>
              </a:lnSpc>
              <a:spcAft>
                <a:spcPts val="600"/>
              </a:spcAft>
              <a:buFont typeface="Arial" charset="0"/>
              <a:buNone/>
            </a:pPr>
            <a:r>
              <a:rPr lang="ru-RU" sz="2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Диссертации: 2 кандидатских, 1 докторская</a:t>
            </a:r>
          </a:p>
          <a:p>
            <a:pPr marL="0" indent="0" algn="just">
              <a:lnSpc>
                <a:spcPct val="90000"/>
              </a:lnSpc>
              <a:spcAft>
                <a:spcPts val="600"/>
              </a:spcAft>
              <a:buFont typeface="Arial" charset="0"/>
              <a:buNone/>
            </a:pPr>
            <a:r>
              <a:rPr lang="ru-RU" sz="2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Монография</a:t>
            </a:r>
          </a:p>
          <a:p>
            <a:pPr marL="0" indent="0" algn="just">
              <a:lnSpc>
                <a:spcPct val="90000"/>
              </a:lnSpc>
              <a:spcAft>
                <a:spcPts val="600"/>
              </a:spcAft>
              <a:buFont typeface="Arial" charset="0"/>
              <a:buNone/>
            </a:pPr>
            <a:r>
              <a:rPr lang="ru-RU" sz="2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статей </a:t>
            </a:r>
          </a:p>
          <a:p>
            <a:pPr marL="0" indent="0" algn="just">
              <a:lnSpc>
                <a:spcPct val="90000"/>
              </a:lnSpc>
              <a:spcAft>
                <a:spcPts val="600"/>
              </a:spcAft>
              <a:buFont typeface="Arial" charset="0"/>
              <a:buNone/>
            </a:pPr>
            <a:r>
              <a:rPr lang="ru-RU" sz="2800" dirty="0" smtClean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клинических исследований</a:t>
            </a:r>
            <a:endParaRPr lang="ru-RU" sz="28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2915816" y="2636912"/>
            <a:ext cx="772954" cy="1296144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0954" y="715900"/>
            <a:ext cx="8229600" cy="72017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1631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Результаты клинических исследований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5900" y="1465373"/>
            <a:ext cx="8928100" cy="361981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исследовании за период 2009-2014 гг. участвовали 3500 пациенток с различными формами дисплазии молочных желёз.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выполнены в рамках межведомственной научно-практической программы «Здоровье женщины» (Сибирский государственный медицинский университет, НИИ фармакологии СО РАМН, НИИ психического здоровья СО РАМН, Департамент Здравоохранения Томской области).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2225"/>
            <a:ext cx="2054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http://dipkupit.net/wp-content/uploads/2013/09/gerb_SMU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2556" y="22225"/>
            <a:ext cx="866396" cy="85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2D8D4E-7D23-4B31-A6FC-C0A0348E964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7412" name="Picture 4" descr="http://allagin.com.ua/wp-content/uploads/2012/09/mastopatiya_priznaki_lechenie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43765"/>
            <a:ext cx="1682982" cy="16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:\Users\Alex\Documents\БИОЛИТ\Реклама, маркетинг\Мамавит сайт\документы по мамавиту\1-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4573">
            <a:off x="3416521" y="5176274"/>
            <a:ext cx="1091176" cy="15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C:\Users\Alex\Documents\БИОЛИТ\Реклама, маркетинг\Мамавит сайт\документы по мамавиту\1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906">
            <a:off x="3169592" y="5166494"/>
            <a:ext cx="1085138" cy="149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Alex\Documents\БИОЛИТ\Реклама, маркетинг\Мамавит сайт\документы по мамавиту\1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08" y="5129999"/>
            <a:ext cx="1087382" cy="149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Alex\Documents\БИОЛИТ\Реклама, маркетинг\Мамавит сайт\документы по мамавиту\1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602">
            <a:off x="2586256" y="5150346"/>
            <a:ext cx="1093060" cy="15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Alex\Documents\БИОЛИТ\Реклама, маркетинг\Мамавит сайт\документы по мамавиту\1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726">
            <a:off x="2281086" y="5168554"/>
            <a:ext cx="1115197" cy="153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Alex\Documents\БИОЛИТ\Реклама, маркетинг\Мамавит сайт\документы по мамавиту\1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288">
            <a:off x="2000449" y="5157027"/>
            <a:ext cx="1106557" cy="15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69483"/>
            <a:ext cx="938743" cy="5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567</Words>
  <Application>Microsoft Office PowerPoint</Application>
  <PresentationFormat>Экран (4:3)</PresentationFormat>
  <Paragraphs>119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Диаграмма</vt:lpstr>
      <vt:lpstr>MAMAVIT Комплекс инновационный продукт для профилактики и комплексной терапии мастопатии </vt:lpstr>
      <vt:lpstr>Мастопатия</vt:lpstr>
      <vt:lpstr>Презентация PowerPoint</vt:lpstr>
      <vt:lpstr>ВАЖНО! Чем раньше начато профилактика и лечение, тем больше шансов остановить болезнь! </vt:lpstr>
      <vt:lpstr>Для профилактики и лечении мастопатии существует ограниченный набор средств, в основном в России- это скальпель хирурга </vt:lpstr>
      <vt:lpstr>Лекарственные препараты, в основном растительного происхождения, немногочисленны и не обладают стойким эффектом после их отмены</vt:lpstr>
      <vt:lpstr>Цель нашей работы –создание негормонального средства природного происхождения с доказанной эффективностью в комплексном лечение мастопатии</vt:lpstr>
      <vt:lpstr> MAMAVIT комплекс  - инновационная разработка компании</vt:lpstr>
      <vt:lpstr>Результаты клинических исследований</vt:lpstr>
      <vt:lpstr>Показатели гормонального статуса  после курсового применения Мамавит-комплекса</vt:lpstr>
      <vt:lpstr>Презентация PowerPoint</vt:lpstr>
      <vt:lpstr>Результаты визуальных наблюдений врачей</vt:lpstr>
      <vt:lpstr>РЕКОМЕНДУЕМАЯ СХЕМА ПРИМЕНЕНИЯ ДЛЯ ПРОФИЛАКТИКИ  И КОМПЛЕКСНОЙ ТЕРАПИИ МАСТОПАТИИ</vt:lpstr>
      <vt:lpstr>Заключение</vt:lpstr>
      <vt:lpstr>Будьте здоровы и счастливы!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 MAMAVIT</dc:title>
  <dc:creator>Безпрозванная Елена Анатольевна</dc:creator>
  <cp:lastModifiedBy>Иванов Александр</cp:lastModifiedBy>
  <cp:revision>81</cp:revision>
  <cp:lastPrinted>2015-03-19T08:17:09Z</cp:lastPrinted>
  <dcterms:created xsi:type="dcterms:W3CDTF">2015-03-17T03:54:58Z</dcterms:created>
  <dcterms:modified xsi:type="dcterms:W3CDTF">2015-08-07T07:42:47Z</dcterms:modified>
</cp:coreProperties>
</file>